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8" r:id="rId3"/>
    <p:sldId id="257" r:id="rId4"/>
    <p:sldId id="268" r:id="rId5"/>
    <p:sldId id="269" r:id="rId6"/>
    <p:sldId id="259" r:id="rId7"/>
    <p:sldId id="261" r:id="rId8"/>
    <p:sldId id="266" r:id="rId9"/>
    <p:sldId id="267" r:id="rId10"/>
    <p:sldId id="262" r:id="rId11"/>
    <p:sldId id="271" r:id="rId12"/>
    <p:sldId id="272" r:id="rId13"/>
    <p:sldId id="263" r:id="rId14"/>
    <p:sldId id="265" r:id="rId15"/>
    <p:sldId id="264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9" d="100"/>
          <a:sy n="69" d="100"/>
        </p:scale>
        <p:origin x="6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0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814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4586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887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3081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715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657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8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7" name="Picture 8" descr="Logo ISS v0">
            <a:extLst>
              <a:ext uri="{FF2B5EF4-FFF2-40B4-BE49-F238E27FC236}">
                <a16:creationId xmlns:a16="http://schemas.microsoft.com/office/drawing/2014/main" id="{313C6D4F-9098-45A5-BAEC-6B9DD73A9F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584" y="5649477"/>
            <a:ext cx="1080000" cy="106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80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778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90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36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50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63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897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686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70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difes.org.br/wp-content/uploads/2017/07/27.07.17-ANDIFES-Claudio.pd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difes.org.br/wp-content/uploads/2017/07/27.07.17-ANDIFES-Claudio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cretariadegoverno.gov.br/sobre/articulacao-socia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sas.com.br/editais" TargetMode="External"/><Relationship Id="rId2" Type="http://schemas.openxmlformats.org/officeDocument/2006/relationships/hyperlink" Target="http://portal.convenios.gov.br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francisca.moraes@tangramsocial.com.br" TargetMode="External"/><Relationship Id="rId2" Type="http://schemas.openxmlformats.org/officeDocument/2006/relationships/hyperlink" Target="http://www.tangramsocial.com.br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wnload.inep.gov.br/educacao_basica/censo_escolar/apresentacao/2017/apresentacao_censo_escolar_da_educacao_basica_%202016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66D90B-DE4F-44F9-8642-3AA07D2398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0085" y="3144981"/>
            <a:ext cx="7766936" cy="1557019"/>
          </a:xfrm>
        </p:spPr>
        <p:txBody>
          <a:bodyPr/>
          <a:lstStyle/>
          <a:p>
            <a:r>
              <a:rPr lang="pt-BR" sz="4800" dirty="0"/>
              <a:t>Articulação social: solução para a mudança social?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048CC6C-83D3-4BC8-A212-F251279C4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5613" y="5076073"/>
            <a:ext cx="7766936" cy="1643382"/>
          </a:xfrm>
        </p:spPr>
        <p:txBody>
          <a:bodyPr>
            <a:normAutofit/>
          </a:bodyPr>
          <a:lstStyle/>
          <a:p>
            <a:r>
              <a:rPr lang="pt-BR" dirty="0"/>
              <a:t>Ms. Francisca Moraes</a:t>
            </a:r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Agosto de 2017</a:t>
            </a:r>
          </a:p>
        </p:txBody>
      </p:sp>
      <p:pic>
        <p:nvPicPr>
          <p:cNvPr id="4" name="Picture 8" descr="Logo ISS v0">
            <a:extLst>
              <a:ext uri="{FF2B5EF4-FFF2-40B4-BE49-F238E27FC236}">
                <a16:creationId xmlns:a16="http://schemas.microsoft.com/office/drawing/2014/main" id="{A25BF235-2F34-44B3-887C-7C17437A7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53" y="526474"/>
            <a:ext cx="1692000" cy="167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9106B88-D762-4260-B188-A71470FD95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73" t="12103" r="74090" b="74445"/>
          <a:stretch/>
        </p:blipFill>
        <p:spPr>
          <a:xfrm>
            <a:off x="9878291" y="526474"/>
            <a:ext cx="1692000" cy="148173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9166229-0709-4058-A806-1100ED3BF874}"/>
              </a:ext>
            </a:extLst>
          </p:cNvPr>
          <p:cNvSpPr txBox="1"/>
          <p:nvPr/>
        </p:nvSpPr>
        <p:spPr>
          <a:xfrm>
            <a:off x="2563091" y="526474"/>
            <a:ext cx="69549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rgbClr val="0070C0"/>
                </a:solidFill>
              </a:rPr>
              <a:t>Fórum do Terceiro Setor</a:t>
            </a:r>
          </a:p>
          <a:p>
            <a:pPr algn="ctr"/>
            <a:r>
              <a:rPr lang="pt-BR" sz="4000" dirty="0">
                <a:solidFill>
                  <a:srgbClr val="0070C0"/>
                </a:solidFill>
              </a:rPr>
              <a:t>5ª. edição</a:t>
            </a:r>
          </a:p>
        </p:txBody>
      </p:sp>
    </p:spTree>
    <p:extLst>
      <p:ext uri="{BB962C8B-B14F-4D97-AF65-F5344CB8AC3E}">
        <p14:creationId xmlns:p14="http://schemas.microsoft.com/office/powerpoint/2010/main" val="989133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7FC9E7-6511-4CBD-AB43-E5F59B63C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Como fazer isso???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81B1DC1-89E4-468F-B5F8-272CFA0A1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8800" b="1" dirty="0">
                <a:solidFill>
                  <a:srgbClr val="FF0000"/>
                </a:solidFill>
              </a:rPr>
              <a:t>INTEGRAÇÃO INTERSETORIAL</a:t>
            </a:r>
          </a:p>
        </p:txBody>
      </p:sp>
    </p:spTree>
    <p:extLst>
      <p:ext uri="{BB962C8B-B14F-4D97-AF65-F5344CB8AC3E}">
        <p14:creationId xmlns:p14="http://schemas.microsoft.com/office/powerpoint/2010/main" val="4147574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DD67FE5-4F47-4C5F-9431-A0E14D3BFF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773" t="25038" r="21704" b="7453"/>
          <a:stretch/>
        </p:blipFill>
        <p:spPr>
          <a:xfrm>
            <a:off x="1427018" y="143320"/>
            <a:ext cx="9000000" cy="6382164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5421EC7E-0C1F-4DFA-A67C-4F8DBC4E65A9}"/>
              </a:ext>
            </a:extLst>
          </p:cNvPr>
          <p:cNvSpPr txBox="1"/>
          <p:nvPr/>
        </p:nvSpPr>
        <p:spPr>
          <a:xfrm>
            <a:off x="1233055" y="6540299"/>
            <a:ext cx="7121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3"/>
              </a:rPr>
              <a:t>http://www.andifes.org.br/wp-content/uploads/2017/07/27.07.17-ANDIFES-Claudio.pdf</a:t>
            </a:r>
            <a:r>
              <a:rPr lang="pt-BR" sz="1200" dirty="0"/>
              <a:t> </a:t>
            </a:r>
          </a:p>
        </p:txBody>
      </p:sp>
      <p:pic>
        <p:nvPicPr>
          <p:cNvPr id="5" name="Picture 8" descr="Logo ISS v0">
            <a:extLst>
              <a:ext uri="{FF2B5EF4-FFF2-40B4-BE49-F238E27FC236}">
                <a16:creationId xmlns:a16="http://schemas.microsoft.com/office/drawing/2014/main" id="{314EFE71-272B-48AB-925C-2C55B4337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584" y="5649477"/>
            <a:ext cx="1080000" cy="106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384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368FC973-453A-474D-AF83-9534BACF6B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32" t="8869" r="22728" b="18369"/>
          <a:stretch/>
        </p:blipFill>
        <p:spPr>
          <a:xfrm>
            <a:off x="1634834" y="290945"/>
            <a:ext cx="8640000" cy="611080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4C14D25-1F3E-41CE-8439-D4A00DE21E96}"/>
              </a:ext>
            </a:extLst>
          </p:cNvPr>
          <p:cNvSpPr txBox="1"/>
          <p:nvPr/>
        </p:nvSpPr>
        <p:spPr>
          <a:xfrm>
            <a:off x="1233055" y="6387894"/>
            <a:ext cx="7121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3"/>
              </a:rPr>
              <a:t>http://www.andifes.org.br/wp-content/uploads/2017/07/27.07.17-ANDIFES-Claudio.pdf</a:t>
            </a:r>
            <a:r>
              <a:rPr lang="pt-BR" sz="1200" dirty="0"/>
              <a:t> </a:t>
            </a:r>
          </a:p>
        </p:txBody>
      </p:sp>
      <p:pic>
        <p:nvPicPr>
          <p:cNvPr id="4" name="Picture 8" descr="Logo ISS v0">
            <a:extLst>
              <a:ext uri="{FF2B5EF4-FFF2-40B4-BE49-F238E27FC236}">
                <a16:creationId xmlns:a16="http://schemas.microsoft.com/office/drawing/2014/main" id="{D0D30E13-71B0-48DA-95CC-915105308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584" y="5649477"/>
            <a:ext cx="1080000" cy="106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300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FAD683-0914-4103-85B7-70BB9EEE0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093" y="193955"/>
            <a:ext cx="8596668" cy="1320800"/>
          </a:xfrm>
        </p:spPr>
        <p:txBody>
          <a:bodyPr>
            <a:normAutofit/>
          </a:bodyPr>
          <a:lstStyle/>
          <a:p>
            <a:r>
              <a:rPr lang="pt-BR" dirty="0"/>
              <a:t>Como articular os três setores?</a:t>
            </a:r>
            <a:br>
              <a:rPr lang="pt-BR" dirty="0"/>
            </a:br>
            <a:r>
              <a:rPr lang="pt-BR" sz="2400" dirty="0"/>
              <a:t>(Poder Público, Empresas e Sociedade Civil)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981E33C-9044-48D8-9B7F-34D00EBC4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036" y="1514754"/>
            <a:ext cx="8705966" cy="5093863"/>
          </a:xfrm>
        </p:spPr>
        <p:txBody>
          <a:bodyPr>
            <a:normAutofit lnSpcReduction="10000"/>
          </a:bodyPr>
          <a:lstStyle/>
          <a:p>
            <a:pPr marL="539750" indent="-539750">
              <a:spcBef>
                <a:spcPts val="1800"/>
              </a:spcBef>
            </a:pPr>
            <a:r>
              <a:rPr lang="pt-BR" sz="2400" dirty="0"/>
              <a:t>Identificar e implantar formas de integração intersetorial.</a:t>
            </a:r>
          </a:p>
          <a:p>
            <a:pPr marL="539750" indent="-539750">
              <a:spcBef>
                <a:spcPts val="1800"/>
              </a:spcBef>
            </a:pPr>
            <a:r>
              <a:rPr lang="pt-BR" sz="2400" dirty="0"/>
              <a:t>Fomentar a participação  dos agentes dos diversos setores sociais.</a:t>
            </a:r>
          </a:p>
          <a:p>
            <a:pPr marL="539750" indent="-539750">
              <a:spcBef>
                <a:spcPts val="1800"/>
              </a:spcBef>
            </a:pPr>
            <a:r>
              <a:rPr lang="pt-BR" sz="2400" dirty="0"/>
              <a:t>Melhorar o diálogo entre o Poder Público, a Sociedade Civil e o Empresariado.</a:t>
            </a:r>
          </a:p>
          <a:p>
            <a:pPr marL="539750" indent="-539750">
              <a:spcBef>
                <a:spcPts val="1800"/>
              </a:spcBef>
            </a:pPr>
            <a:r>
              <a:rPr lang="pt-BR" sz="2400" dirty="0"/>
              <a:t>Fortalecer os conselhos de políticas públicas.</a:t>
            </a:r>
          </a:p>
          <a:p>
            <a:pPr marL="539750" indent="-539750">
              <a:spcBef>
                <a:spcPts val="1800"/>
              </a:spcBef>
            </a:pPr>
            <a:r>
              <a:rPr lang="pt-BR" sz="2400" dirty="0"/>
              <a:t>Buscar recursos disponíveis em fontes públicas e privadas.</a:t>
            </a:r>
          </a:p>
          <a:p>
            <a:pPr marL="539750" indent="-539750">
              <a:spcBef>
                <a:spcPts val="1800"/>
              </a:spcBef>
            </a:pPr>
            <a:r>
              <a:rPr lang="pt-BR" sz="2400" dirty="0"/>
              <a:t>Aumentar a transparência das ações desenvolvidas.</a:t>
            </a:r>
          </a:p>
          <a:p>
            <a:pPr marL="539750" indent="-539750">
              <a:spcBef>
                <a:spcPts val="1800"/>
              </a:spcBef>
            </a:pPr>
            <a:r>
              <a:rPr lang="pt-BR" sz="2400" dirty="0"/>
              <a:t>...</a:t>
            </a:r>
          </a:p>
          <a:p>
            <a:pPr>
              <a:spcBef>
                <a:spcPts val="1800"/>
              </a:spcBef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23452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E7348-5260-41E3-927C-46B4A6CB9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60211"/>
            <a:ext cx="9006993" cy="762000"/>
          </a:xfrm>
        </p:spPr>
        <p:txBody>
          <a:bodyPr>
            <a:noAutofit/>
          </a:bodyPr>
          <a:lstStyle/>
          <a:p>
            <a:r>
              <a:rPr lang="pt-BR" sz="2800" dirty="0"/>
              <a:t>Fundo das Nações Unidas para a Infância (Unicef) </a:t>
            </a:r>
            <a:r>
              <a:rPr lang="pt-BR" sz="1600" dirty="0"/>
              <a:t>(Conferência Direito da Criança: Plataforma dos Centros Urbanos)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EAE7CEB-85DE-45CF-951A-47F8C8593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60764"/>
            <a:ext cx="9006993" cy="5278581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pt-BR" dirty="0"/>
              <a:t>Foco nas comunidades populares dos grandes centros urbanos</a:t>
            </a:r>
          </a:p>
          <a:p>
            <a:pPr fontAlgn="base"/>
            <a:r>
              <a:rPr lang="pt-BR" dirty="0"/>
              <a:t>Parceria de organizações não governamentais, redes sociais, empresas privadas, universidade e instâncias governamentais. </a:t>
            </a:r>
          </a:p>
          <a:p>
            <a:pPr fontAlgn="base"/>
            <a:r>
              <a:rPr lang="pt-BR" dirty="0"/>
              <a:t>Objetivo: transformar os princípios do Estatuto da Criança e do Adolescente em ações concretas que atinjam cada menino e cada menina para que eles tenham seus direitos protegidos, respeitados e garantidos onde quer que vivam.</a:t>
            </a:r>
          </a:p>
          <a:p>
            <a:pPr fontAlgn="base"/>
            <a:r>
              <a:rPr lang="pt-BR" dirty="0"/>
              <a:t>Prioridade: crianças e adolescentes que vivem em comunidades populares afetadas pela falta de acesso a estruturas básicas e serviços essenciais e pela segregação social e territorial. </a:t>
            </a:r>
          </a:p>
          <a:p>
            <a:pPr fontAlgn="base"/>
            <a:r>
              <a:rPr lang="pt-BR" dirty="0"/>
              <a:t>Plataforma construída de maneira participativa: Unicef, instituições comprometidas e grupos articuladores (atores das próprias comunidades). </a:t>
            </a:r>
          </a:p>
          <a:p>
            <a:pPr fontAlgn="base"/>
            <a:r>
              <a:rPr lang="pt-BR" dirty="0"/>
              <a:t>Primeiras cidades: Rio de Janeiro, São Paulo e Itaquaquecetuba.</a:t>
            </a:r>
          </a:p>
          <a:p>
            <a:pPr fontAlgn="base"/>
            <a:r>
              <a:rPr lang="pt-BR" dirty="0"/>
              <a:t>Principais estratégias: articulação política e mobilização social, desenvolvimento de capacidades, participação de adolescentes, monitoramento e avaliação; e reconhecimento. </a:t>
            </a:r>
          </a:p>
          <a:p>
            <a:pPr fontAlgn="base"/>
            <a:r>
              <a:rPr lang="pt-BR" dirty="0"/>
              <a:t>Necessário que a sociedade civil faça parte do processo: monitoramento e avaliação da incorporação das metas.</a:t>
            </a:r>
          </a:p>
        </p:txBody>
      </p:sp>
    </p:spTree>
    <p:extLst>
      <p:ext uri="{BB962C8B-B14F-4D97-AF65-F5344CB8AC3E}">
        <p14:creationId xmlns:p14="http://schemas.microsoft.com/office/powerpoint/2010/main" val="535602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6E7348-5260-41E3-927C-46B4A6CB9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60211"/>
            <a:ext cx="8596668" cy="762000"/>
          </a:xfrm>
        </p:spPr>
        <p:txBody>
          <a:bodyPr>
            <a:normAutofit fontScale="90000"/>
          </a:bodyPr>
          <a:lstStyle/>
          <a:p>
            <a:r>
              <a:rPr lang="pt-BR" dirty="0"/>
              <a:t>Secretaria Nacional de Articulação Social </a:t>
            </a:r>
            <a:r>
              <a:rPr lang="pt-BR" sz="2000" dirty="0"/>
              <a:t>(Secretaria de Governo – Presidência da República)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EAE7CEB-85DE-45CF-951A-47F8C8593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260764"/>
            <a:ext cx="9006993" cy="5278581"/>
          </a:xfrm>
        </p:spPr>
        <p:txBody>
          <a:bodyPr>
            <a:normAutofit/>
          </a:bodyPr>
          <a:lstStyle/>
          <a:p>
            <a:pPr fontAlgn="base"/>
            <a:r>
              <a:rPr lang="pt-BR" dirty="0"/>
              <a:t>Coordena e articula as relações políticas do Governo federal com os diferentes segmentos da sociedade civil;</a:t>
            </a:r>
          </a:p>
          <a:p>
            <a:pPr fontAlgn="base"/>
            <a:r>
              <a:rPr lang="pt-BR" dirty="0"/>
              <a:t>Propõe e apoia novos instrumentos de participação social e a sistematização do processo de participação social na gestão pública intragovernamental;</a:t>
            </a:r>
          </a:p>
          <a:p>
            <a:pPr fontAlgn="base"/>
            <a:r>
              <a:rPr lang="pt-BR" dirty="0"/>
              <a:t>Coopera com a sociedade civil na articulação das agendas e ações que fomentem o diálogo, a participação social e a educação cidadã para a cidadania;</a:t>
            </a:r>
          </a:p>
          <a:p>
            <a:pPr fontAlgn="base"/>
            <a:r>
              <a:rPr lang="pt-BR" dirty="0"/>
              <a:t>Articula, fomenta e apoia processos formativos, em conjunto com a sociedade civil, na perspectiva da promoção da inovação social, no âmbito das políticas públicas;</a:t>
            </a:r>
          </a:p>
          <a:p>
            <a:pPr fontAlgn="base"/>
            <a:r>
              <a:rPr lang="pt-BR" dirty="0"/>
              <a:t>Formula, supervisiona e coordena o processo de participação social nas políticas públicas do Governo federal, destinadas ao fortalecimento da educação para a cidadania e a promoção da inovação social, no âmbito da sociedade civil;</a:t>
            </a:r>
          </a:p>
          <a:p>
            <a:pPr fontAlgn="base"/>
            <a:r>
              <a:rPr lang="pt-BR" dirty="0"/>
              <a:t>Coordena e apoia iniciativas das entidades da sociedade civil e dos entes federativos referentes a projetos especiais relacionados às competências da Secretaria de Governo;</a:t>
            </a:r>
          </a:p>
          <a:p>
            <a:pPr fontAlgn="base"/>
            <a:r>
              <a:rPr lang="pt-BR" dirty="0"/>
              <a:t>...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ED8A4D4-9916-4E74-8D67-57EBF24925AD}"/>
              </a:ext>
            </a:extLst>
          </p:cNvPr>
          <p:cNvSpPr txBox="1"/>
          <p:nvPr/>
        </p:nvSpPr>
        <p:spPr>
          <a:xfrm>
            <a:off x="3020291" y="6539345"/>
            <a:ext cx="52370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Fonte: </a:t>
            </a:r>
            <a:r>
              <a:rPr lang="pt-BR" sz="1200" dirty="0">
                <a:hlinkClick r:id="rId2"/>
              </a:rPr>
              <a:t>http://www.secretariadegoverno.gov.br/sobre/articulacao-social</a:t>
            </a:r>
            <a:r>
              <a:rPr lang="pt-B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7009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B08D52-0207-4122-B685-9BE0BCFFE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41" y="249378"/>
            <a:ext cx="8596668" cy="789713"/>
          </a:xfrm>
        </p:spPr>
        <p:txBody>
          <a:bodyPr/>
          <a:lstStyle/>
          <a:p>
            <a:r>
              <a:rPr lang="pt-BR" dirty="0"/>
              <a:t>Fontes públicas e privadas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5BA0299-1828-4B50-ACD2-BB4C7CA58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39091"/>
            <a:ext cx="8785321" cy="5153891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pt-BR" sz="2400" dirty="0"/>
              <a:t>Sistema de Convênio do Governo Federal - </a:t>
            </a:r>
            <a:r>
              <a:rPr lang="pt-BR" sz="2400" dirty="0">
                <a:hlinkClick r:id="rId2"/>
              </a:rPr>
              <a:t>http://portal.convenios.gov.br/</a:t>
            </a:r>
            <a:endParaRPr lang="pt-BR" sz="2400" dirty="0"/>
          </a:p>
          <a:p>
            <a:pPr>
              <a:spcAft>
                <a:spcPts val="1200"/>
              </a:spcAft>
            </a:pPr>
            <a:r>
              <a:rPr lang="pt-BR" sz="2400" dirty="0"/>
              <a:t>Plataformas de divulgação de editais - </a:t>
            </a:r>
            <a:r>
              <a:rPr lang="pt-BR" sz="2400" dirty="0">
                <a:hlinkClick r:id="rId3"/>
              </a:rPr>
              <a:t>https://prosas.com.br/editais</a:t>
            </a:r>
            <a:endParaRPr lang="pt-BR" sz="2400" dirty="0"/>
          </a:p>
          <a:p>
            <a:pPr>
              <a:spcAft>
                <a:spcPts val="1200"/>
              </a:spcAft>
            </a:pPr>
            <a:r>
              <a:rPr lang="pt-BR" sz="2400" dirty="0"/>
              <a:t>Organismos internacionais – ONU, embaixadas, consulados, etc.</a:t>
            </a:r>
          </a:p>
          <a:p>
            <a:pPr>
              <a:spcAft>
                <a:spcPts val="1200"/>
              </a:spcAft>
            </a:pPr>
            <a:r>
              <a:rPr lang="pt-BR" sz="2400" dirty="0"/>
              <a:t>Voluntariado – CVSP, Centro de Voluntariado de Itu, programas de voluntariado empresarial, ...</a:t>
            </a:r>
          </a:p>
          <a:p>
            <a:pPr>
              <a:spcAft>
                <a:spcPts val="1200"/>
              </a:spcAft>
            </a:pPr>
            <a:r>
              <a:rPr lang="pt-BR" sz="2400" dirty="0"/>
              <a:t>Prestação de serviços – cadastro de fornecedores – federal, estaduais e municipais e empresas.</a:t>
            </a:r>
          </a:p>
          <a:p>
            <a:pPr>
              <a:spcAft>
                <a:spcPts val="1200"/>
              </a:spcAft>
            </a:pPr>
            <a:endParaRPr lang="pt-BR" sz="2400" dirty="0"/>
          </a:p>
          <a:p>
            <a:pPr>
              <a:spcAft>
                <a:spcPts val="1200"/>
              </a:spcAft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098585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17AE2A-F7F2-42C2-99FB-FD8D00930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369684" cy="5015346"/>
          </a:xfrm>
        </p:spPr>
        <p:txBody>
          <a:bodyPr>
            <a:normAutofit/>
          </a:bodyPr>
          <a:lstStyle/>
          <a:p>
            <a:pPr algn="ctr"/>
            <a:r>
              <a:rPr lang="pt-BR" sz="9600" dirty="0"/>
              <a:t>Vamos trabalhar juntos????</a:t>
            </a:r>
          </a:p>
        </p:txBody>
      </p:sp>
    </p:spTree>
    <p:extLst>
      <p:ext uri="{BB962C8B-B14F-4D97-AF65-F5344CB8AC3E}">
        <p14:creationId xmlns:p14="http://schemas.microsoft.com/office/powerpoint/2010/main" val="546476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2D381BAB-78E0-47D7-9393-61F06C0BB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253347"/>
            <a:ext cx="8369684" cy="1759527"/>
          </a:xfrm>
        </p:spPr>
        <p:txBody>
          <a:bodyPr>
            <a:normAutofit/>
          </a:bodyPr>
          <a:lstStyle/>
          <a:p>
            <a:pPr algn="ctr"/>
            <a:r>
              <a:rPr lang="pt-BR" sz="9600" dirty="0"/>
              <a:t>OBRIGADA</a:t>
            </a:r>
          </a:p>
        </p:txBody>
      </p:sp>
      <p:pic>
        <p:nvPicPr>
          <p:cNvPr id="4" name="Picture 8" descr="Logo ISS v0">
            <a:extLst>
              <a:ext uri="{FF2B5EF4-FFF2-40B4-BE49-F238E27FC236}">
                <a16:creationId xmlns:a16="http://schemas.microsoft.com/office/drawing/2014/main" id="{B8E76FBF-99CA-4DC4-821C-ED5E09B62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928" y="467877"/>
            <a:ext cx="3144431" cy="310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359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528058AE-D0F4-4BE6-A2A8-F51B8AEF8A31}"/>
              </a:ext>
            </a:extLst>
          </p:cNvPr>
          <p:cNvSpPr txBox="1">
            <a:spLocks/>
          </p:cNvSpPr>
          <p:nvPr/>
        </p:nvSpPr>
        <p:spPr>
          <a:xfrm>
            <a:off x="2063552" y="116632"/>
            <a:ext cx="8452048" cy="8382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>
              <a:defRPr/>
            </a:pPr>
            <a:r>
              <a:rPr lang="pt-BR" sz="3600" b="1" cap="all" dirty="0">
                <a:solidFill>
                  <a:srgbClr val="0033CC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FRANCISCA MORAES</a:t>
            </a:r>
          </a:p>
        </p:txBody>
      </p:sp>
      <p:sp>
        <p:nvSpPr>
          <p:cNvPr id="5" name="Espaço Reservado para Conteúdo 2">
            <a:extLst>
              <a:ext uri="{FF2B5EF4-FFF2-40B4-BE49-F238E27FC236}">
                <a16:creationId xmlns:a16="http://schemas.microsoft.com/office/drawing/2014/main" id="{4B159164-A6B1-40B9-BEBB-1685B4261F6E}"/>
              </a:ext>
            </a:extLst>
          </p:cNvPr>
          <p:cNvSpPr txBox="1">
            <a:spLocks/>
          </p:cNvSpPr>
          <p:nvPr/>
        </p:nvSpPr>
        <p:spPr>
          <a:xfrm>
            <a:off x="568037" y="785813"/>
            <a:ext cx="8862574" cy="6000750"/>
          </a:xfrm>
          <a:prstGeom prst="rect">
            <a:avLst/>
          </a:prstGeom>
        </p:spPr>
        <p:txBody>
          <a:bodyPr/>
          <a:lstStyle/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Doutoranda - Administração (UNAM - Posadas – Argentina)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Mestre em Administração - FGV–RJ – Sustentabilidade de ONGs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Administradora,  especialista Rec. Humanos  e Técnica Contábil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Experiência:  20 anos – Mercado, Estado e Terceiro Setor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 err="1">
                <a:solidFill>
                  <a:schemeClr val="tx2"/>
                </a:solidFill>
                <a:cs typeface="Arial" pitchFamily="34" charset="0"/>
              </a:rPr>
              <a:t>Semprodes</a:t>
            </a: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, </a:t>
            </a:r>
            <a:r>
              <a:rPr lang="pt-BR" sz="2000" b="1" dirty="0" err="1">
                <a:solidFill>
                  <a:schemeClr val="tx2"/>
                </a:solidFill>
                <a:cs typeface="Arial" pitchFamily="34" charset="0"/>
              </a:rPr>
              <a:t>Boucinhas</a:t>
            </a: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 Consultores,  ANS, RITS,  Ministério da Administração,  Secretaria Estadual de Educação,  Fundação Instituto de Administração (USP),  </a:t>
            </a:r>
            <a:r>
              <a:rPr lang="pt-BR" sz="2000" b="1" dirty="0" err="1">
                <a:solidFill>
                  <a:schemeClr val="tx2"/>
                </a:solidFill>
                <a:cs typeface="Arial" pitchFamily="34" charset="0"/>
              </a:rPr>
              <a:t>etc</a:t>
            </a:r>
            <a:endParaRPr lang="pt-BR" sz="2000" b="1" dirty="0">
              <a:solidFill>
                <a:schemeClr val="tx2"/>
              </a:solidFill>
              <a:cs typeface="Arial" pitchFamily="34" charset="0"/>
            </a:endParaRPr>
          </a:p>
          <a:p>
            <a:pPr marL="274320" indent="-274320"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70000"/>
              <a:defRPr/>
            </a:pPr>
            <a:endParaRPr lang="pt-BR" sz="800" b="1" dirty="0">
              <a:solidFill>
                <a:schemeClr val="tx2"/>
              </a:solidFill>
              <a:cs typeface="Arial" pitchFamily="34" charset="0"/>
            </a:endParaRP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Atual: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Consultora KPMG – Projeto Controladoria Geral do Estado do Paraná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Sócia gerente e diretora da </a:t>
            </a:r>
            <a:r>
              <a:rPr lang="pt-BR" sz="2000" b="1" dirty="0" err="1">
                <a:solidFill>
                  <a:schemeClr val="tx2"/>
                </a:solidFill>
                <a:cs typeface="Arial" pitchFamily="34" charset="0"/>
              </a:rPr>
              <a:t>Tangram</a:t>
            </a: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 Social – Cons. em Gestão, Educação e Tecnologia (</a:t>
            </a:r>
            <a:r>
              <a:rPr lang="pt-BR" sz="2000" b="1" u="sng" dirty="0">
                <a:solidFill>
                  <a:schemeClr val="tx2"/>
                </a:solidFill>
                <a:cs typeface="Arial" pitchFamily="34" charset="0"/>
                <a:hlinkClick r:id="rId2"/>
              </a:rPr>
              <a:t>www.tangramsocial.com.br</a:t>
            </a: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) – desde 1996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Docente:  UNIFESP e FGV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Avaliadora MEC/INEP – cursos e instituições de ensino superior</a:t>
            </a:r>
          </a:p>
          <a:p>
            <a:pPr marL="274320" indent="-274320">
              <a:spcAft>
                <a:spcPts val="600"/>
              </a:spcAft>
              <a:buClr>
                <a:schemeClr val="accent3"/>
              </a:buClr>
              <a:buSzPct val="70000"/>
              <a:buFont typeface="Wingdings 2"/>
              <a:buChar char="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Presidente do Instituto de Sustentabilidade Social – ISS – desde 2008</a:t>
            </a:r>
            <a:endParaRPr lang="pt-BR" sz="10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3"/>
              </a:buClr>
              <a:buSzPct val="70000"/>
              <a:defRPr/>
            </a:pPr>
            <a:endParaRPr lang="pt-BR" sz="800" b="1" dirty="0">
              <a:solidFill>
                <a:schemeClr val="tx2"/>
              </a:solidFill>
              <a:cs typeface="Arial" pitchFamily="34" charset="0"/>
            </a:endParaRPr>
          </a:p>
          <a:p>
            <a:pPr>
              <a:spcAft>
                <a:spcPts val="600"/>
              </a:spcAft>
              <a:buClr>
                <a:schemeClr val="accent3"/>
              </a:buClr>
              <a:buSzPct val="70000"/>
              <a:defRPr/>
            </a:pPr>
            <a:r>
              <a:rPr lang="pt-BR" sz="2000" b="1" dirty="0">
                <a:solidFill>
                  <a:schemeClr val="tx2"/>
                </a:solidFill>
                <a:cs typeface="Arial" pitchFamily="34" charset="0"/>
              </a:rPr>
              <a:t>Contatos: (11) 95270-8840 – </a:t>
            </a:r>
            <a:r>
              <a:rPr lang="pt-BR" sz="2000" b="1" dirty="0">
                <a:solidFill>
                  <a:schemeClr val="tx2"/>
                </a:solidFill>
                <a:cs typeface="Arial" pitchFamily="34" charset="0"/>
                <a:hlinkClick r:id="rId3"/>
              </a:rPr>
              <a:t>francisca.moraes@tangramsocial.com.br</a:t>
            </a:r>
            <a:endParaRPr lang="pt-BR" sz="2000" dirty="0">
              <a:solidFill>
                <a:schemeClr val="tx2"/>
              </a:solidFill>
            </a:endParaRPr>
          </a:p>
        </p:txBody>
      </p:sp>
      <p:pic>
        <p:nvPicPr>
          <p:cNvPr id="4" name="Picture 8" descr="Logo ISS v0">
            <a:extLst>
              <a:ext uri="{FF2B5EF4-FFF2-40B4-BE49-F238E27FC236}">
                <a16:creationId xmlns:a16="http://schemas.microsoft.com/office/drawing/2014/main" id="{CBAFEFD2-52CF-4068-9CE9-2F2A54809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4584" y="5649477"/>
            <a:ext cx="1080000" cy="106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857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FAFB83-9502-4F08-AB4F-470822C98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58" y="180107"/>
            <a:ext cx="8596668" cy="1320800"/>
          </a:xfrm>
        </p:spPr>
        <p:txBody>
          <a:bodyPr/>
          <a:lstStyle/>
          <a:p>
            <a:r>
              <a:rPr lang="pt-BR" dirty="0"/>
              <a:t>Situação mundial e do país</a:t>
            </a:r>
            <a:br>
              <a:rPr lang="pt-BR" dirty="0"/>
            </a:br>
            <a:r>
              <a:rPr lang="pt-BR" dirty="0"/>
              <a:t>Pobreza e desigualdade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6EDFD1-A02A-440C-AB90-312C115B5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Brasil terá até 3,6 milhões de 'novos pobres' em 2017 (Bird).</a:t>
            </a:r>
          </a:p>
          <a:p>
            <a:endParaRPr lang="pt-BR" sz="2800" dirty="0"/>
          </a:p>
          <a:p>
            <a:r>
              <a:rPr lang="pt-BR" sz="2800" dirty="0"/>
              <a:t>Brasil tem 16,2 milhões de pessoas em pobreza extrema -  8,5% da população (IBGE).</a:t>
            </a:r>
          </a:p>
          <a:p>
            <a:endParaRPr lang="pt-BR" sz="2800" dirty="0"/>
          </a:p>
          <a:p>
            <a:r>
              <a:rPr lang="pt-BR" sz="2800" dirty="0"/>
              <a:t>8 pessoas concentram mesma riqueza que a metade mais pobre do mundo.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940356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FAFB83-9502-4F08-AB4F-470822C98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349" y="235521"/>
            <a:ext cx="8596668" cy="1320800"/>
          </a:xfrm>
        </p:spPr>
        <p:txBody>
          <a:bodyPr/>
          <a:lstStyle/>
          <a:p>
            <a:r>
              <a:rPr lang="pt-BR" dirty="0"/>
              <a:t>Situação mundial e do país</a:t>
            </a:r>
            <a:br>
              <a:rPr lang="pt-BR" dirty="0"/>
            </a:br>
            <a:r>
              <a:rPr lang="pt-BR" dirty="0"/>
              <a:t>Educação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6EDFD1-A02A-440C-AB90-312C115B5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F5E8E42-ED77-4D3D-91A9-F5B1D4217F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636" t="22815" r="9886" b="7454"/>
          <a:stretch/>
        </p:blipFill>
        <p:spPr>
          <a:xfrm>
            <a:off x="677333" y="1528621"/>
            <a:ext cx="4680000" cy="442356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370898E-E029-4E01-93CE-18E837C795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55" t="11294" r="43522" b="15134"/>
          <a:stretch/>
        </p:blipFill>
        <p:spPr>
          <a:xfrm>
            <a:off x="6913415" y="1510144"/>
            <a:ext cx="4680000" cy="420622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43478773-8498-4596-80B3-F02AFB8A4756}"/>
              </a:ext>
            </a:extLst>
          </p:cNvPr>
          <p:cNvSpPr txBox="1"/>
          <p:nvPr/>
        </p:nvSpPr>
        <p:spPr>
          <a:xfrm>
            <a:off x="524928" y="6243125"/>
            <a:ext cx="88684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Fonte: </a:t>
            </a:r>
            <a:r>
              <a:rPr lang="pt-BR" sz="1000" dirty="0">
                <a:hlinkClick r:id="rId4"/>
              </a:rPr>
              <a:t>http://download.inep.gov.br/educacao_basica/censo_escolar/apresentacao/2017/apresentacao_censo_escolar_da_educacao_basica_%202016.pdf</a:t>
            </a:r>
            <a:r>
              <a:rPr lang="pt-BR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8759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FAFB83-9502-4F08-AB4F-470822C98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334" y="277091"/>
            <a:ext cx="8596668" cy="831273"/>
          </a:xfrm>
        </p:spPr>
        <p:txBody>
          <a:bodyPr/>
          <a:lstStyle/>
          <a:p>
            <a:r>
              <a:rPr lang="pt-BR" dirty="0"/>
              <a:t>Situação do país - Saúde – IBGE - 2015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76EDFD1-A02A-440C-AB90-312C115B5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643" y="1243039"/>
            <a:ext cx="7821359" cy="5490270"/>
          </a:xfrm>
        </p:spPr>
        <p:txBody>
          <a:bodyPr>
            <a:normAutofit/>
          </a:bodyPr>
          <a:lstStyle/>
          <a:p>
            <a:r>
              <a:rPr lang="pt-BR" dirty="0"/>
              <a:t>Pessoas que não conseguiram atendimento de saúde: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38,8% sem médico disponível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32,7% sem vaga ou senha</a:t>
            </a:r>
          </a:p>
          <a:p>
            <a:r>
              <a:rPr lang="pt-BR" dirty="0"/>
              <a:t>Somente 27,9% da população possuíam algum plano de saúde (médico ou odontológico) (2013).</a:t>
            </a:r>
          </a:p>
          <a:p>
            <a:r>
              <a:rPr lang="pt-BR" dirty="0"/>
              <a:t>Saúde da família: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53,4% dos domicílios cadastrados em UBS.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17,7% nunca receberam visita de agente de saúde.</a:t>
            </a:r>
          </a:p>
          <a:p>
            <a:r>
              <a:rPr lang="pt-BR" dirty="0"/>
              <a:t>Preconceito: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10,6% da população brasileira adulta (15,5 milhões de pessoas) discriminadas.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Motivos de natureza econômica: 53,9%.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53,9% por falta de dinheiro.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t-BR" sz="1800" dirty="0"/>
              <a:t>52,5% por classe social.</a:t>
            </a:r>
          </a:p>
        </p:txBody>
      </p:sp>
      <p:pic>
        <p:nvPicPr>
          <p:cNvPr id="1026" name="Picture 2" descr="Arte/CB/DA Press">
            <a:extLst>
              <a:ext uri="{FF2B5EF4-FFF2-40B4-BE49-F238E27FC236}">
                <a16:creationId xmlns:a16="http://schemas.microsoft.com/office/drawing/2014/main" id="{2AD8DA15-15F8-4788-9E9B-2A5A8F1052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1" t="3920" r="27114"/>
          <a:stretch/>
        </p:blipFill>
        <p:spPr bwMode="auto">
          <a:xfrm>
            <a:off x="8374002" y="411766"/>
            <a:ext cx="3600000" cy="303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775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5E71B0-A35C-47E7-B771-DD71786F0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624" y="1690247"/>
            <a:ext cx="8596668" cy="1320800"/>
          </a:xfrm>
        </p:spPr>
        <p:txBody>
          <a:bodyPr>
            <a:normAutofit/>
          </a:bodyPr>
          <a:lstStyle/>
          <a:p>
            <a:r>
              <a:rPr lang="pt-BR" sz="4000" dirty="0">
                <a:solidFill>
                  <a:srgbClr val="FF0000"/>
                </a:solidFill>
              </a:rPr>
              <a:t>De quem é a responsabilidade????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B0C2F064-619E-4112-9FA2-00BE95833ECF}"/>
              </a:ext>
            </a:extLst>
          </p:cNvPr>
          <p:cNvSpPr txBox="1">
            <a:spLocks/>
          </p:cNvSpPr>
          <p:nvPr/>
        </p:nvSpPr>
        <p:spPr>
          <a:xfrm>
            <a:off x="829734" y="3740726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pt-BR" sz="4000" dirty="0">
                <a:solidFill>
                  <a:srgbClr val="FF0000"/>
                </a:solidFill>
              </a:rPr>
              <a:t>Quem pode mudar essa situação????</a:t>
            </a:r>
          </a:p>
        </p:txBody>
      </p:sp>
    </p:spTree>
    <p:extLst>
      <p:ext uri="{BB962C8B-B14F-4D97-AF65-F5344CB8AC3E}">
        <p14:creationId xmlns:p14="http://schemas.microsoft.com/office/powerpoint/2010/main" val="368666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15FB4D-5D26-4E0F-944A-292995793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solução: construção coletiva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FEEBCA5E-DC69-463F-8DD6-77F1725DE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5" t="38175" r="2159" b="25848"/>
          <a:stretch/>
        </p:blipFill>
        <p:spPr>
          <a:xfrm>
            <a:off x="207818" y="2382982"/>
            <a:ext cx="11720946" cy="2964873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6F4D3FDB-21E8-45F5-B055-27216E1132C4}"/>
              </a:ext>
            </a:extLst>
          </p:cNvPr>
          <p:cNvSpPr txBox="1"/>
          <p:nvPr/>
        </p:nvSpPr>
        <p:spPr>
          <a:xfrm>
            <a:off x="789709" y="5735782"/>
            <a:ext cx="6442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/>
              <a:t>Transformando Nosso Mundo: A Agenda 2030 para o Desenvolvimento Sustentável</a:t>
            </a:r>
          </a:p>
        </p:txBody>
      </p:sp>
    </p:spTree>
    <p:extLst>
      <p:ext uri="{BB962C8B-B14F-4D97-AF65-F5344CB8AC3E}">
        <p14:creationId xmlns:p14="http://schemas.microsoft.com/office/powerpoint/2010/main" val="2037028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FDB8D7-E12E-4C3B-B138-650EE5B1D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32504"/>
            <a:ext cx="9185564" cy="775855"/>
          </a:xfrm>
        </p:spPr>
        <p:txBody>
          <a:bodyPr>
            <a:normAutofit/>
          </a:bodyPr>
          <a:lstStyle/>
          <a:p>
            <a:r>
              <a:rPr lang="pt-BR" sz="3200" dirty="0"/>
              <a:t>Objetivos de Desenvolvimento Sustentável (ODS)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ACA7433-EF1E-4775-9F7F-1524765222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7527"/>
            <a:ext cx="9337964" cy="5694218"/>
          </a:xfrm>
        </p:spPr>
        <p:txBody>
          <a:bodyPr>
            <a:normAutofit lnSpcReduction="10000"/>
          </a:bodyPr>
          <a:lstStyle/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b="1" dirty="0">
                <a:solidFill>
                  <a:srgbClr val="FF0000"/>
                </a:solidFill>
              </a:rPr>
              <a:t>Pessoas</a:t>
            </a:r>
            <a:endParaRPr lang="pt-BR" sz="1400" dirty="0">
              <a:solidFill>
                <a:srgbClr val="FF0000"/>
              </a:solidFill>
            </a:endParaRP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dirty="0"/>
              <a:t>Estamos determinados a acabar com a pobreza e a fome, em todas as suas formas e dimensões, e garantir que todos os seres humanos possam realizar o seu potencial em dignidade e igualdade, em um ambiente saudável.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pt-BR" sz="1400" dirty="0"/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b="1" dirty="0">
                <a:solidFill>
                  <a:srgbClr val="FF0000"/>
                </a:solidFill>
              </a:rPr>
              <a:t>Planeta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dirty="0"/>
              <a:t>Estamos determinados a proteger o planeta da degradação, sobretudo por meio do consumo e da produção sustentáveis, da gestão sustentável dos seus recursos naturais e tomando medidas urgentes sobre a mudança climática, para que ele possa suportar as necessidades das gerações presentes e futuras.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pt-BR" sz="1400" dirty="0"/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b="1" dirty="0">
                <a:solidFill>
                  <a:srgbClr val="FF0000"/>
                </a:solidFill>
              </a:rPr>
              <a:t>Prosperidade</a:t>
            </a:r>
            <a:endParaRPr lang="pt-BR" sz="1400" dirty="0">
              <a:solidFill>
                <a:srgbClr val="FF0000"/>
              </a:solidFill>
            </a:endParaRP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dirty="0"/>
              <a:t>Estamos determinados a assegurar que todos os seres humanos possam desfrutar de uma vida próspera e de plena realização pessoal, e que o progresso econômico, social e tecnológico ocorra em harmonia com a natureza.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pt-BR" sz="1400" dirty="0"/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b="1" dirty="0">
                <a:solidFill>
                  <a:srgbClr val="FF0000"/>
                </a:solidFill>
              </a:rPr>
              <a:t>Paz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dirty="0"/>
              <a:t>Estamos determinados a promover sociedades pacíficas, justas e inclusivas que estão livres do medo e da violência. Não pode haver desenvolvimento sustentável sem paz e não há paz sem desenvolvimento sustentável.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endParaRPr lang="pt-BR" sz="1400" dirty="0"/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b="1" dirty="0">
                <a:solidFill>
                  <a:srgbClr val="FF0000"/>
                </a:solidFill>
              </a:rPr>
              <a:t>Parceria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dirty="0"/>
              <a:t>Estamos determinados a mobilizar os meios necessários para implementar esta Agenda por meio de uma Parceria Global para o Desenvolvimento Sustentável revitalizada, com base num espírito de solidariedade global reforçada, concentrada em especial nas necessidades dos mais pobres e mais vulneráveis e com a participação de todos os países, todas as partes interessadas e todas as pessoas.</a:t>
            </a:r>
          </a:p>
          <a:p>
            <a:pPr marL="0" indent="0" fontAlgn="base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400" dirty="0"/>
              <a:t>Os vínculos e a natureza integrada dos Objetivos de Desenvolvimento Sustentável são de importância crucial para assegurar que o propósito da nova Agenda seja realizado. Se realizarmos as nossas ambições em toda a extensão da Agenda, a vida de todos será profundamente melhorada e nosso mundo será transformado para melhor.</a:t>
            </a:r>
          </a:p>
        </p:txBody>
      </p:sp>
    </p:spTree>
    <p:extLst>
      <p:ext uri="{BB962C8B-B14F-4D97-AF65-F5344CB8AC3E}">
        <p14:creationId xmlns:p14="http://schemas.microsoft.com/office/powerpoint/2010/main" val="211970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FAD2544-FF91-4279-B8FC-CE08F94BA8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1055"/>
            <a:ext cx="9199418" cy="6234545"/>
          </a:xfrm>
        </p:spPr>
        <p:txBody>
          <a:bodyPr>
            <a:normAutofit/>
          </a:bodyPr>
          <a:lstStyle/>
          <a:p>
            <a:pPr marL="263525" indent="-263525">
              <a:buNone/>
            </a:pPr>
            <a:r>
              <a:rPr lang="pt-BR" sz="1200" dirty="0"/>
              <a:t>1. </a:t>
            </a:r>
            <a:r>
              <a:rPr lang="pt-BR" sz="1200" b="1" dirty="0"/>
              <a:t>Acabar com a pobreza </a:t>
            </a:r>
            <a:r>
              <a:rPr lang="pt-BR" sz="1200" dirty="0"/>
              <a:t>em todas as suas formas, em todos os lugares</a:t>
            </a:r>
          </a:p>
          <a:p>
            <a:pPr marL="263525" indent="-263525">
              <a:buNone/>
            </a:pPr>
            <a:r>
              <a:rPr lang="pt-BR" sz="1200" dirty="0"/>
              <a:t>2. </a:t>
            </a:r>
            <a:r>
              <a:rPr lang="pt-BR" sz="1200" b="1" dirty="0"/>
              <a:t>Acabar com a fome</a:t>
            </a:r>
            <a:r>
              <a:rPr lang="pt-BR" sz="1200" dirty="0"/>
              <a:t>, alcançar a segurança alimentar e melhoria da nutrição e promover a agricultura sustentável</a:t>
            </a:r>
          </a:p>
          <a:p>
            <a:pPr marL="263525" indent="-263525">
              <a:buNone/>
            </a:pPr>
            <a:r>
              <a:rPr lang="pt-BR" sz="1200" dirty="0"/>
              <a:t>3. Assegurar uma vida saudável e promover o bem-estar para todos, em todas as idades</a:t>
            </a:r>
          </a:p>
          <a:p>
            <a:pPr marL="263525" indent="-263525">
              <a:buNone/>
            </a:pPr>
            <a:r>
              <a:rPr lang="pt-BR" sz="1200" dirty="0"/>
              <a:t>4. </a:t>
            </a:r>
            <a:r>
              <a:rPr lang="pt-BR" sz="1200" b="1" dirty="0"/>
              <a:t>Assegurar a educação inclusiva e equitativa e de qualidade</a:t>
            </a:r>
            <a:r>
              <a:rPr lang="pt-BR" sz="1200" dirty="0"/>
              <a:t>, e promover oportunidades de aprendizagem ao longo da vida para todos</a:t>
            </a:r>
          </a:p>
          <a:p>
            <a:pPr marL="263525" indent="-263525">
              <a:buNone/>
            </a:pPr>
            <a:r>
              <a:rPr lang="pt-BR" sz="1200" dirty="0"/>
              <a:t>5. Alcançar a </a:t>
            </a:r>
            <a:r>
              <a:rPr lang="pt-BR" sz="1200" b="1" dirty="0"/>
              <a:t>igualdade de gênero </a:t>
            </a:r>
            <a:r>
              <a:rPr lang="pt-BR" sz="1200" dirty="0"/>
              <a:t>e empoderar todas as mulheres e meninas</a:t>
            </a:r>
          </a:p>
          <a:p>
            <a:pPr marL="263525" indent="-263525">
              <a:buNone/>
            </a:pPr>
            <a:r>
              <a:rPr lang="pt-BR" sz="1200" dirty="0"/>
              <a:t>6. Assegurar a disponibilidade e </a:t>
            </a:r>
            <a:r>
              <a:rPr lang="pt-BR" sz="1200" b="1" dirty="0"/>
              <a:t>gestão sustentável da água e saneamento </a:t>
            </a:r>
            <a:r>
              <a:rPr lang="pt-BR" sz="1200" dirty="0"/>
              <a:t>para todos</a:t>
            </a:r>
          </a:p>
          <a:p>
            <a:pPr marL="263525" indent="-263525">
              <a:buNone/>
            </a:pPr>
            <a:r>
              <a:rPr lang="pt-BR" sz="1200" dirty="0"/>
              <a:t>7. Assegurar o </a:t>
            </a:r>
            <a:r>
              <a:rPr lang="pt-BR" sz="1200" b="1" dirty="0"/>
              <a:t>acesso</a:t>
            </a:r>
            <a:r>
              <a:rPr lang="pt-BR" sz="1200" dirty="0"/>
              <a:t> confiável, sustentável, moderno e a preço acessível </a:t>
            </a:r>
            <a:r>
              <a:rPr lang="pt-BR" sz="1200" b="1" dirty="0"/>
              <a:t>à energia </a:t>
            </a:r>
            <a:r>
              <a:rPr lang="pt-BR" sz="1200" dirty="0"/>
              <a:t>para todos</a:t>
            </a:r>
          </a:p>
          <a:p>
            <a:pPr marL="263525" indent="-263525">
              <a:buNone/>
            </a:pPr>
            <a:r>
              <a:rPr lang="pt-BR" sz="1200" dirty="0"/>
              <a:t>8. Promover o </a:t>
            </a:r>
            <a:r>
              <a:rPr lang="pt-BR" sz="1200" b="1" dirty="0"/>
              <a:t>crescimento econômico sustentado, inclusivo e sustentáve</a:t>
            </a:r>
            <a:r>
              <a:rPr lang="pt-BR" sz="1200" dirty="0"/>
              <a:t>l, emprego pleno e produtivo e trabalho decente para todos</a:t>
            </a:r>
          </a:p>
          <a:p>
            <a:pPr marL="263525" indent="-263525">
              <a:buNone/>
            </a:pPr>
            <a:r>
              <a:rPr lang="pt-BR" sz="1200" dirty="0"/>
              <a:t>9. Construir infraestruturas resilientes, promover a industrialização inclusiva e sustentável e fomentar a inovação</a:t>
            </a:r>
          </a:p>
          <a:p>
            <a:pPr marL="263525" indent="-263525">
              <a:buNone/>
            </a:pPr>
            <a:r>
              <a:rPr lang="pt-BR" sz="1200" dirty="0"/>
              <a:t>10. </a:t>
            </a:r>
            <a:r>
              <a:rPr lang="pt-BR" sz="1200" b="1" dirty="0"/>
              <a:t>Reduzir a desigualdade </a:t>
            </a:r>
            <a:r>
              <a:rPr lang="pt-BR" sz="1200" dirty="0"/>
              <a:t>dentro dos países e entre eles</a:t>
            </a:r>
          </a:p>
          <a:p>
            <a:pPr marL="263525" indent="-263525">
              <a:buNone/>
            </a:pPr>
            <a:r>
              <a:rPr lang="pt-BR" sz="1200" dirty="0"/>
              <a:t>11. Tornar as cidades e os assentamentos humanos inclusivos, seguros, resilientes e sustentáveis</a:t>
            </a:r>
          </a:p>
          <a:p>
            <a:pPr marL="263525" indent="-263525">
              <a:buNone/>
            </a:pPr>
            <a:r>
              <a:rPr lang="pt-BR" sz="1200" dirty="0"/>
              <a:t>12. Assegurar padrões de produção e de consumo sustentáveis</a:t>
            </a:r>
          </a:p>
          <a:p>
            <a:pPr marL="263525" indent="-263525">
              <a:buNone/>
            </a:pPr>
            <a:r>
              <a:rPr lang="pt-BR" sz="1200" dirty="0"/>
              <a:t>13. Tomar medidas urgentes para combater a mudança do clima e seus impactos</a:t>
            </a:r>
          </a:p>
          <a:p>
            <a:pPr marL="263525" indent="-263525">
              <a:buNone/>
            </a:pPr>
            <a:r>
              <a:rPr lang="pt-BR" sz="1200" dirty="0"/>
              <a:t>14. Conservação e uso sustentável dos oceanos, dos mares e dos recursos marinhos para o desenvolvimento sustentável</a:t>
            </a:r>
          </a:p>
          <a:p>
            <a:pPr marL="263525" indent="-263525">
              <a:buNone/>
            </a:pPr>
            <a:r>
              <a:rPr lang="pt-BR" sz="1200" dirty="0"/>
              <a:t>15. Proteger, recuperar e promover o uso sustentável dos ecossistemas terrestres, gerir de forma sustentável as florestas, combater a desertificação, deter e reverter a degradação da terra e deter a perda de biodiversidade</a:t>
            </a:r>
          </a:p>
          <a:p>
            <a:pPr marL="263525" indent="-263525">
              <a:buNone/>
            </a:pPr>
            <a:r>
              <a:rPr lang="pt-BR" sz="1200" dirty="0"/>
              <a:t>16. Promover sociedades pacíficas e inclusivas para o desenvolvimento sustentável, proporcionar o acesso à justiça para todos e construir instituições eficazes, responsáveis e inclusivas em todos os níveis</a:t>
            </a:r>
          </a:p>
          <a:p>
            <a:pPr marL="263525" indent="-263525">
              <a:buNone/>
            </a:pPr>
            <a:r>
              <a:rPr lang="pt-BR" sz="1200" dirty="0"/>
              <a:t>17. Fortalecer os meios de implementação e revitalizar a parceria global para o desenvolvimento sustentável.</a:t>
            </a:r>
          </a:p>
        </p:txBody>
      </p:sp>
    </p:spTree>
    <p:extLst>
      <p:ext uri="{BB962C8B-B14F-4D97-AF65-F5344CB8AC3E}">
        <p14:creationId xmlns:p14="http://schemas.microsoft.com/office/powerpoint/2010/main" val="170736983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163</TotalTime>
  <Words>1544</Words>
  <Application>Microsoft Office PowerPoint</Application>
  <PresentationFormat>Widescreen</PresentationFormat>
  <Paragraphs>118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4" baseType="lpstr">
      <vt:lpstr>Arial</vt:lpstr>
      <vt:lpstr>Trebuchet MS</vt:lpstr>
      <vt:lpstr>Wingdings</vt:lpstr>
      <vt:lpstr>Wingdings 2</vt:lpstr>
      <vt:lpstr>Wingdings 3</vt:lpstr>
      <vt:lpstr>Facetado</vt:lpstr>
      <vt:lpstr>Articulação social: solução para a mudança social?</vt:lpstr>
      <vt:lpstr>Apresentação do PowerPoint</vt:lpstr>
      <vt:lpstr>Situação mundial e do país Pobreza e desigualdade</vt:lpstr>
      <vt:lpstr>Situação mundial e do país Educação</vt:lpstr>
      <vt:lpstr>Situação do país - Saúde – IBGE - 2015</vt:lpstr>
      <vt:lpstr>De quem é a responsabilidade????</vt:lpstr>
      <vt:lpstr>A solução: construção coletiva</vt:lpstr>
      <vt:lpstr>Objetivos de Desenvolvimento Sustentável (ODS)</vt:lpstr>
      <vt:lpstr>Apresentação do PowerPoint</vt:lpstr>
      <vt:lpstr>Como fazer isso???</vt:lpstr>
      <vt:lpstr>Apresentação do PowerPoint</vt:lpstr>
      <vt:lpstr>Apresentação do PowerPoint</vt:lpstr>
      <vt:lpstr>Como articular os três setores? (Poder Público, Empresas e Sociedade Civil)</vt:lpstr>
      <vt:lpstr>Fundo das Nações Unidas para a Infância (Unicef) (Conferência Direito da Criança: Plataforma dos Centros Urbanos)</vt:lpstr>
      <vt:lpstr>Secretaria Nacional de Articulação Social (Secretaria de Governo – Presidência da República)</vt:lpstr>
      <vt:lpstr>Fontes públicas e privadas</vt:lpstr>
      <vt:lpstr>Vamos trabalhar juntos????</vt:lpstr>
      <vt:lpstr>OBRIGADA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Francisca</dc:creator>
  <cp:lastModifiedBy>Francisca</cp:lastModifiedBy>
  <cp:revision>26</cp:revision>
  <dcterms:created xsi:type="dcterms:W3CDTF">2017-08-23T22:44:43Z</dcterms:created>
  <dcterms:modified xsi:type="dcterms:W3CDTF">2017-08-24T12:02:28Z</dcterms:modified>
</cp:coreProperties>
</file>